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85" r:id="rId3"/>
    <p:sldId id="278" r:id="rId4"/>
    <p:sldId id="287" r:id="rId5"/>
    <p:sldId id="257" r:id="rId6"/>
    <p:sldId id="258" r:id="rId7"/>
    <p:sldId id="259" r:id="rId8"/>
    <p:sldId id="275" r:id="rId9"/>
    <p:sldId id="260" r:id="rId10"/>
    <p:sldId id="264" r:id="rId11"/>
    <p:sldId id="261" r:id="rId12"/>
    <p:sldId id="274" r:id="rId13"/>
    <p:sldId id="265" r:id="rId14"/>
    <p:sldId id="266" r:id="rId15"/>
    <p:sldId id="267" r:id="rId16"/>
    <p:sldId id="273" r:id="rId17"/>
    <p:sldId id="268" r:id="rId18"/>
    <p:sldId id="269" r:id="rId19"/>
    <p:sldId id="270" r:id="rId20"/>
    <p:sldId id="271" r:id="rId21"/>
    <p:sldId id="272" r:id="rId22"/>
    <p:sldId id="288" r:id="rId23"/>
    <p:sldId id="283" r:id="rId24"/>
    <p:sldId id="289" r:id="rId25"/>
    <p:sldId id="290" r:id="rId26"/>
    <p:sldId id="291" r:id="rId27"/>
    <p:sldId id="292" r:id="rId28"/>
    <p:sldId id="293" r:id="rId29"/>
    <p:sldId id="294" r:id="rId30"/>
    <p:sldId id="277" r:id="rId31"/>
  </p:sldIdLst>
  <p:sldSz cx="12192000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-9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6596" tIns="48298" rIns="96596" bIns="4829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701" y="0"/>
            <a:ext cx="2984870" cy="502755"/>
          </a:xfrm>
          <a:prstGeom prst="rect">
            <a:avLst/>
          </a:prstGeom>
        </p:spPr>
        <p:txBody>
          <a:bodyPr vert="horz" lIns="96596" tIns="48298" rIns="96596" bIns="48298" rtlCol="0"/>
          <a:lstStyle>
            <a:lvl1pPr algn="r">
              <a:defRPr sz="1300"/>
            </a:lvl1pPr>
          </a:lstStyle>
          <a:p>
            <a:fld id="{A52411D1-9936-4E89-89D8-7F0067F113DB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50950"/>
            <a:ext cx="6015037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6" tIns="48298" rIns="96596" bIns="482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8" y="4822271"/>
            <a:ext cx="5510530" cy="3945493"/>
          </a:xfrm>
          <a:prstGeom prst="rect">
            <a:avLst/>
          </a:prstGeom>
        </p:spPr>
        <p:txBody>
          <a:bodyPr vert="horz" lIns="96596" tIns="48298" rIns="96596" bIns="4829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7545"/>
            <a:ext cx="2984870" cy="502755"/>
          </a:xfrm>
          <a:prstGeom prst="rect">
            <a:avLst/>
          </a:prstGeom>
        </p:spPr>
        <p:txBody>
          <a:bodyPr vert="horz" lIns="96596" tIns="48298" rIns="96596" bIns="4829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701" y="9517545"/>
            <a:ext cx="2984870" cy="502755"/>
          </a:xfrm>
          <a:prstGeom prst="rect">
            <a:avLst/>
          </a:prstGeom>
        </p:spPr>
        <p:txBody>
          <a:bodyPr vert="horz" lIns="96596" tIns="48298" rIns="96596" bIns="48298" rtlCol="0" anchor="b"/>
          <a:lstStyle>
            <a:lvl1pPr algn="r">
              <a:defRPr sz="1300"/>
            </a:lvl1pPr>
          </a:lstStyle>
          <a:p>
            <a:fld id="{A48F52AD-C52C-4710-A189-D3C842477D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5703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F52AD-C52C-4710-A189-D3C842477D78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7934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B7ABA9E-50FE-488A-8A5D-2C0D8E159F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130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7ABA9E-50FE-488A-8A5D-2C0D8E159F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758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7ABA9E-50FE-488A-8A5D-2C0D8E159F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061418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7ABA9E-50FE-488A-8A5D-2C0D8E159F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1653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7ABA9E-50FE-488A-8A5D-2C0D8E159F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71492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7ABA9E-50FE-488A-8A5D-2C0D8E159F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3089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BA9E-50FE-488A-8A5D-2C0D8E159F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9612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BA9E-50FE-488A-8A5D-2C0D8E159F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668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BA9E-50FE-488A-8A5D-2C0D8E159F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444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7ABA9E-50FE-488A-8A5D-2C0D8E159F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973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7ABA9E-50FE-488A-8A5D-2C0D8E159F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838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7ABA9E-50FE-488A-8A5D-2C0D8E159F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969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BA9E-50FE-488A-8A5D-2C0D8E159F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504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BA9E-50FE-488A-8A5D-2C0D8E159F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557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BA9E-50FE-488A-8A5D-2C0D8E159F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866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7ABA9E-50FE-488A-8A5D-2C0D8E159F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5219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AA998-B4B6-4BDA-AD97-492CD773051A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B7ABA9E-50FE-488A-8A5D-2C0D8E159F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163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64220"/>
          </a:xfrm>
        </p:spPr>
        <p:txBody>
          <a:bodyPr>
            <a:normAutofit/>
          </a:bodyPr>
          <a:lstStyle/>
          <a:p>
            <a:pPr algn="ctr"/>
            <a:r>
              <a:rPr lang="ru-RU" sz="4000" b="1" u="sng" dirty="0" smtClean="0">
                <a:solidFill>
                  <a:srgbClr val="C00000"/>
                </a:solidFill>
                <a:latin typeface="Arial Black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ГИА 2021</a:t>
            </a:r>
            <a:br>
              <a:rPr lang="ru-RU" sz="4000" b="1" u="sng" dirty="0" smtClean="0">
                <a:solidFill>
                  <a:srgbClr val="C00000"/>
                </a:solidFill>
                <a:latin typeface="Arial Black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4000" b="1" u="sng" dirty="0" smtClean="0">
                <a:solidFill>
                  <a:srgbClr val="C00000"/>
                </a:solidFill>
                <a:latin typeface="Arial Black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Итоговое сочинение (изложение)</a:t>
            </a:r>
            <a:endParaRPr lang="ru-RU" sz="4000" b="1" u="sng" dirty="0">
              <a:solidFill>
                <a:srgbClr val="C00000"/>
              </a:solidFill>
              <a:latin typeface="Arial Black" pitchFamily="34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56510"/>
            <a:ext cx="10515600" cy="432045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Итоговое сочинение (изложение) как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условие допуска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 государственной итоговой аттестации по образовательным программам среднего общего образования (далее – ГИА) проводится для обучающихся XI (XII)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классов 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 целью выявления у обучающихся умения мыслить, анализировать и доказывать свою позицию с опорой на самостоятельно выбранные произведения отечественной и мировой литературы.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3798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624" y="498765"/>
            <a:ext cx="10939826" cy="1066800"/>
          </a:xfrm>
        </p:spPr>
        <p:txBody>
          <a:bodyPr anchor="ctr">
            <a:noAutofit/>
          </a:bodyPr>
          <a:lstStyle/>
          <a:p>
            <a:pPr algn="ctr"/>
            <a:r>
              <a:rPr lang="ru-RU" sz="3200" b="1" u="sng" dirty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  <a:t>Повторный допуск </a:t>
            </a:r>
            <a:r>
              <a:rPr lang="ru-RU" sz="3200" b="1" u="sng" dirty="0" smtClean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  <a:t>к </a:t>
            </a:r>
            <a:r>
              <a:rPr lang="ru-RU" sz="3200" b="1" u="sng" dirty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  <a:t>написанию итогового </a:t>
            </a:r>
            <a:r>
              <a:rPr lang="ru-RU" sz="3200" b="1" u="sng" dirty="0" smtClean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  <a:t>сочинения</a:t>
            </a:r>
            <a:endParaRPr lang="ru-RU" sz="3200" b="1" u="sng" dirty="0">
              <a:solidFill>
                <a:srgbClr val="C00000"/>
              </a:solidFill>
              <a:latin typeface="Arial Black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7854" y="1721572"/>
            <a:ext cx="9809595" cy="4679228"/>
          </a:xfrm>
        </p:spPr>
        <p:txBody>
          <a:bodyPr>
            <a:normAutofit fontScale="92500"/>
          </a:bodyPr>
          <a:lstStyle/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Повторно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написанию итогового сочинения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сроки 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текущем учебном году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 и 19 мая 2021 года)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допускаются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получившие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итоговому сочинению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«незачет»;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удаленные с итогового сочинения (изложения) за нарушение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явившиеся на итоговое сочинение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уважительным причинам (болезнь или иные обстоятельства, подтвержденные документально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завершившие написание итогового сочинения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уважительным причинам (болезнь или иные обстоятельства, подтвержденные документально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6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78872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387927"/>
            <a:ext cx="10515600" cy="9421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/>
                <a:latin typeface="Arial Black" pitchFamily="34" charset="0"/>
                <a:cs typeface="Times New Roman" panose="02020603050405020304" pitchFamily="18" charset="0"/>
              </a:rPr>
              <a:t>Сочинение оценивается по пяти критериям:</a:t>
            </a:r>
            <a:endParaRPr lang="ru-RU" sz="4000" b="1" dirty="0">
              <a:solidFill>
                <a:srgbClr val="C00000"/>
              </a:solidFill>
              <a:latin typeface="Arial Black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8654" y="1477108"/>
            <a:ext cx="9808795" cy="4612543"/>
          </a:xfrm>
        </p:spPr>
        <p:txBody>
          <a:bodyPr>
            <a:no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№1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теме» 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№2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ргументация</a:t>
            </a:r>
            <a:r>
              <a:rPr 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привлечение литературного 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материала»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№3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«Композиция и логика рассуждения»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№4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«Качество письменной речи»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№5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«Грамотность»</a:t>
            </a:r>
            <a:endParaRPr lang="ru-RU" sz="3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5602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540328"/>
            <a:ext cx="10515600" cy="54032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  <a:t>Требования к сочинению:</a:t>
            </a:r>
            <a:endParaRPr lang="ru-RU" sz="3600" b="1" dirty="0" smtClean="0">
              <a:solidFill>
                <a:srgbClr val="C00000"/>
              </a:solidFill>
              <a:effectLst/>
              <a:latin typeface="Arial Black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48690" y="1302328"/>
            <a:ext cx="9698759" cy="5056908"/>
          </a:xfrm>
        </p:spPr>
        <p:txBody>
          <a:bodyPr>
            <a:normAutofit fontScale="32500" lnSpcReduction="20000"/>
          </a:bodyPr>
          <a:lstStyle/>
          <a:p>
            <a:r>
              <a:rPr lang="ru-RU" sz="6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</a:t>
            </a:r>
            <a:r>
              <a:rPr lang="ru-RU" sz="6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</a:t>
            </a:r>
            <a:r>
              <a:rPr lang="ru-RU" sz="6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ru-RU" sz="6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6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итогового </a:t>
            </a:r>
            <a:r>
              <a:rPr lang="ru-RU" sz="6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сочинения»</a:t>
            </a:r>
            <a:endParaRPr lang="ru-RU" sz="62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Рекомендуемое количество слов – от 350. </a:t>
            </a:r>
            <a:endParaRPr lang="ru-RU" sz="6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количество слов в сочинении не устанавливается. Если в сочинении </a:t>
            </a:r>
            <a:r>
              <a:rPr lang="ru-RU" sz="6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 250 слов </a:t>
            </a:r>
            <a:r>
              <a:rPr lang="ru-RU" sz="6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подсчёт включаются все слова, в том числе и служебные), то выставляется «</a:t>
            </a:r>
            <a:r>
              <a:rPr lang="ru-RU" sz="6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незаче</a:t>
            </a:r>
            <a:r>
              <a:rPr lang="ru-RU" sz="6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т» за невыполнение требования № 1 и «незачет» за работу в целом (такое сочинение не проверяется по критериям оценивания).</a:t>
            </a:r>
            <a:endParaRPr lang="ru-RU" sz="6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№ 2</a:t>
            </a:r>
            <a:r>
              <a:rPr lang="ru-RU" sz="6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ru-RU" sz="6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6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Самостоятельность написания итогового </a:t>
            </a:r>
            <a:r>
              <a:rPr lang="ru-RU" sz="6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сочинения»</a:t>
            </a:r>
            <a:endParaRPr lang="ru-RU" sz="62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сочинение выполняется самостоятельно. Не допускается списывание сочинения (фрагментов сочинения) из какого-либо источника или воспроизведение по памяти чужого текста (работа другого участника, текст, опубликованный в бумажном и (или) электронном виде, и др.).</a:t>
            </a:r>
            <a:endParaRPr lang="ru-RU" sz="6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прямое или косвенное цитирование с обязательной ссылкой на источник (ссылка дается в свободной форме). </a:t>
            </a:r>
            <a:r>
              <a:rPr lang="ru-RU" sz="6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цитирования не должен превышать объем собственного текста участника</a:t>
            </a:r>
            <a:r>
              <a:rPr lang="ru-RU" sz="6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6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сочинение признано несамостоятельным, то выставляется «незачет» за невыполнение требования № 2 и «незачет» за работу в целом (такое сочинение не проверяется по критериям оценивания).</a:t>
            </a:r>
            <a:endParaRPr lang="ru-RU" sz="6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62528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10800000" flipV="1">
            <a:off x="831850" y="443345"/>
            <a:ext cx="10515600" cy="928255"/>
          </a:xfrm>
        </p:spPr>
        <p:txBody>
          <a:bodyPr anchor="t"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  <a:t>Ознакомление с результатами итогового </a:t>
            </a:r>
            <a:r>
              <a:rPr lang="ru-RU" sz="3200" b="1" dirty="0" smtClean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  <a:t>сочинения (изложения)</a:t>
            </a:r>
            <a:r>
              <a:rPr lang="ru-RU" sz="3200" b="1" u="sng" dirty="0" smtClean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  <a:t/>
            </a:r>
            <a:br>
              <a:rPr lang="ru-RU" sz="3200" b="1" u="sng" dirty="0" smtClean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</a:br>
            <a:endParaRPr lang="ru-RU" sz="3200" b="1" u="sng" dirty="0">
              <a:solidFill>
                <a:srgbClr val="C00000"/>
              </a:solidFill>
              <a:latin typeface="Arial Black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564394" y="2027103"/>
            <a:ext cx="9783055" cy="4359841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С результатами 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сочинения (</a:t>
            </a: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изложения) участники 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</a:t>
            </a: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ознакомиться в </a:t>
            </a:r>
            <a:r>
              <a:rPr lang="ru-RU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</a:t>
            </a: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которой они обучаются</a:t>
            </a:r>
          </a:p>
          <a:p>
            <a:endParaRPr lang="ru-RU" sz="1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6133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7235" y="623455"/>
            <a:ext cx="9324109" cy="5503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В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целях предотвращения конфликта интересов и обеспечения объективного оценивания итогового сочинения (изложения) обучающимся при получении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повторного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неудовлетворительного результата («незачет») за итоговое сочинение (изложение) предоставляется право подать в письменной форме заявление на проверку сданного ими итогового сочинения (изложения) комиссией другой образовательной организации или комиссией, сформированной ОИВ на региональном или муниципальном уровне.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3014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01782"/>
            <a:ext cx="10515600" cy="51261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  <a:t>Порядок проведения итогового </a:t>
            </a:r>
            <a:r>
              <a:rPr lang="ru-RU" sz="3200" b="1" dirty="0" smtClean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  <a:t>сочинения: </a:t>
            </a:r>
            <a:endParaRPr lang="ru-RU" sz="3200" b="1" dirty="0">
              <a:solidFill>
                <a:srgbClr val="C00000"/>
              </a:solidFill>
              <a:latin typeface="Arial Black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272" y="1191491"/>
            <a:ext cx="9754177" cy="5278582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 участников в места проведения итогового сочинения – 9.00 (иметь паспорт!),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(изложение) начинается в 10.00 по местному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ОО распределяет участников по кабинетам произвольно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начала написания сочинения проводится </a:t>
            </a:r>
            <a:r>
              <a:rPr lang="ru-RU" sz="2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инструктаж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часть (до 10.00)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порядок проведения, в каких случаях возможно   удаление, продолжительность написания, время и место ознакомления с результатами, черновики не обрабатываются и не проверяются;</a:t>
            </a:r>
          </a:p>
          <a:p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часть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(10.00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ознакомление участников с темами сочинений, заполнение участниками регистрационных полей бланков, проверка членами комиссии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правильности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заполнения регистрационных бланков, объявление о  начале, продолжительности и окончании работы с фиксацией времени на доске.</a:t>
            </a:r>
          </a:p>
          <a:p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24971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39091" y="817418"/>
            <a:ext cx="10141527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4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ru-RU" sz="3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Если </a:t>
            </a:r>
            <a:r>
              <a:rPr lang="ru-RU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 итогового сочинения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опоздал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он допускается к написанию итогового </a:t>
            </a:r>
            <a:r>
              <a:rPr lang="ru-RU" sz="3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сочинения, </a:t>
            </a:r>
          </a:p>
          <a:p>
            <a:r>
              <a:rPr lang="ru-RU" sz="3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этом время окончания написания итогового </a:t>
            </a:r>
            <a:r>
              <a:rPr lang="ru-RU" sz="3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сочинения 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продлевается</a:t>
            </a:r>
            <a:r>
              <a:rPr lang="ru-RU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32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3200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Повторный 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общий инструктаж для опоздавших участников не проводится</a:t>
            </a:r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200" i="1" dirty="0"/>
          </a:p>
        </p:txBody>
      </p:sp>
    </p:spTree>
    <p:extLst>
      <p:ext uri="{BB962C8B-B14F-4D97-AF65-F5344CB8AC3E}">
        <p14:creationId xmlns="" xmlns:p14="http://schemas.microsoft.com/office/powerpoint/2010/main" val="4251686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16182" y="471054"/>
            <a:ext cx="9961418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время проведения итогового сочинения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рабочем столе участников итогового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сочинения,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помимо бланка регистрации и бланков записи (дополнительного бланка записи), находятся: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4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ручка  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(гелевая или капиллярная с чернилами чёрного цвета);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документ, удостоверяющий личность;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лекарства и питание (при необходимости);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орфографический словарь для участников итогового сочинения </a:t>
            </a: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выдаваемый 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членами комиссии образовательной организации по проведению итогового сочинения (изложения);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инструкция 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участника итогового сочинения (изложения);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черновики</a:t>
            </a: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0268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554182"/>
            <a:ext cx="10515600" cy="128847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ЗАПРЕЩЕНО</a:t>
            </a:r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иметь при себе: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14944" y="1745673"/>
            <a:ext cx="9532505" cy="457200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аудио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видеоаппаратуру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справочные материалы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заметки и иные средства хранения и передачи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орфографические и (или) толковые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5620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997528"/>
            <a:ext cx="10515600" cy="2022763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ЗАПРЕЩЕНО  </a:t>
            </a: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пользоваться</a:t>
            </a:r>
            <a:r>
              <a:rPr lang="ru-RU" sz="6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2483573"/>
            <a:ext cx="10515600" cy="3279918"/>
          </a:xfrm>
        </p:spPr>
        <p:txBody>
          <a:bodyPr>
            <a:normAutofit/>
          </a:bodyPr>
          <a:lstStyle/>
          <a:p>
            <a:pPr algn="ctr"/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текстами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литературного материала </a:t>
            </a: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художественные произведения, дневники, </a:t>
            </a: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мемуары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публицистика, </a:t>
            </a: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литературные источники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1343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9527" y="1638533"/>
            <a:ext cx="9601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Итоговое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сочинение (изложение) проводится в образовательных организациях, реализующих образовательные программы среднего общего образования,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месту обучения участников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Для лиц, имеющих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медицинские показания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для обучения на дому и соответствующие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рекомендации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комиссии,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итоговое сочинение (изложение) организуется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дому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82981" y="429491"/>
            <a:ext cx="7301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 Black" pitchFamily="34" charset="0"/>
              </a:rPr>
              <a:t>Место проведения</a:t>
            </a:r>
            <a:endParaRPr lang="ru-RU" sz="36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83271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86691" y="554181"/>
            <a:ext cx="1030778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4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Участники </a:t>
            </a: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итогового </a:t>
            </a:r>
            <a:r>
              <a:rPr lang="ru-RU" sz="4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сочинения, </a:t>
            </a:r>
          </a:p>
          <a:p>
            <a:pPr algn="ctr"/>
            <a:r>
              <a:rPr lang="ru-RU" sz="4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нарушившие </a:t>
            </a: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установленные требования, </a:t>
            </a:r>
            <a:r>
              <a:rPr lang="ru-RU" sz="4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удаляются </a:t>
            </a: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итогового </a:t>
            </a:r>
            <a:r>
              <a:rPr lang="ru-RU" sz="4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сочинения (изложения) </a:t>
            </a:r>
          </a:p>
          <a:p>
            <a:pPr algn="ctr"/>
            <a:r>
              <a:rPr lang="ru-RU" sz="4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руководителем ОО или членом </a:t>
            </a: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комиссии </a:t>
            </a:r>
            <a:r>
              <a:rPr lang="ru-RU" sz="4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ОО </a:t>
            </a: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проведению итогового </a:t>
            </a:r>
            <a:r>
              <a:rPr lang="ru-RU" sz="4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сочинения (изложения).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3803010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3055" y="914400"/>
            <a:ext cx="10113818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</a:t>
            </a:r>
          </a:p>
          <a:p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В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случае если участник итогового сочинения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состоянию здоровья или другим объективным причинам не может завершить написание итогового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сочинения (изложения),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он может покинуть место проведения итогового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сочинения.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Члены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проведению итогового сочинения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составляют «Акт о досрочном завершении написания итогового сочинения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уважительным причинам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82982" y="318654"/>
            <a:ext cx="81187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Досрочное завершение по уважительной причине 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45176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Сроки проверки 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Проверка итоговых сочинений (изложений) должна завершиться не позднее, чем через неделю с даты проведения.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81350" y="1288973"/>
            <a:ext cx="102715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indent="-11430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indent="-11430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(изложение) как допуск к ГИА –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бессрочно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143000" indent="-11430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сочинение в случае представления его при приеме на обучение по программам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программам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специалитета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действительно в течение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четырех лет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следующих за годом написания такого сочинения;</a:t>
            </a:r>
          </a:p>
          <a:p>
            <a:pPr marL="1143000" indent="-11430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приеме на обучение по программам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специалитета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поступающему может быть начислено за индивидуальные достижения не более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баллов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суммарно.</a:t>
            </a:r>
          </a:p>
          <a:p>
            <a:pPr marL="1143000" indent="-11430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  Изложение в ВУЗах не </a:t>
            </a:r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принимается!!!</a:t>
            </a:r>
            <a:endParaRPr lang="ru-RU" sz="280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98074" y="193963"/>
            <a:ext cx="9670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 Black" pitchFamily="34" charset="0"/>
              </a:rPr>
              <a:t>Срок действия итогового сочинения (изложения)</a:t>
            </a:r>
            <a:endParaRPr lang="ru-RU" sz="32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23674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правила заполнения бланков итогового сочинения (изложения)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103" y="1733005"/>
            <a:ext cx="10790509" cy="4659085"/>
          </a:xfrm>
        </p:spPr>
        <p:txBody>
          <a:bodyPr/>
          <a:lstStyle/>
          <a:p>
            <a:pPr algn="just"/>
            <a:r>
              <a:rPr lang="ru-RU" b="1" dirty="0" smtClean="0"/>
              <a:t>Все бланки сочинения (изложения) заполняются </a:t>
            </a:r>
            <a:r>
              <a:rPr lang="ru-RU" b="1" dirty="0" err="1" smtClean="0"/>
              <a:t>гелевыми</a:t>
            </a:r>
            <a:r>
              <a:rPr lang="ru-RU" b="1" dirty="0" smtClean="0"/>
              <a:t> или капиллярными ручками с чернилами черного цвета. </a:t>
            </a:r>
            <a:endParaRPr lang="ru-RU" b="1" dirty="0" smtClean="0"/>
          </a:p>
          <a:p>
            <a:pPr algn="just"/>
            <a:r>
              <a:rPr lang="ru-RU" b="1" dirty="0" smtClean="0"/>
              <a:t>Участник итогового сочинения (изложения) должен изображать каждую цифру и букву во всех заполняемых полях бланка регистрации и верхней части бланка записи(дополнительного бланка записи), тщательно копируя образец ее написания из строки с образцами написания символов, расположенной </a:t>
            </a:r>
            <a:r>
              <a:rPr lang="ru-RU" b="1" dirty="0" smtClean="0"/>
              <a:t>в верхней </a:t>
            </a:r>
            <a:r>
              <a:rPr lang="ru-RU" b="1" dirty="0" smtClean="0"/>
              <a:t>части бланка регистрации. </a:t>
            </a:r>
            <a:endParaRPr lang="ru-RU" b="1" dirty="0" smtClean="0"/>
          </a:p>
          <a:p>
            <a:pPr algn="just"/>
            <a:r>
              <a:rPr lang="ru-RU" b="1" dirty="0" smtClean="0"/>
              <a:t>Небрежное написание символов может привести к тому, что при автоматизированной обработке символ может быть распознан неправильно</a:t>
            </a:r>
            <a:r>
              <a:rPr lang="ru-RU" b="1" dirty="0" smtClean="0"/>
              <a:t>.</a:t>
            </a:r>
          </a:p>
          <a:p>
            <a:pPr algn="just"/>
            <a:r>
              <a:rPr lang="ru-RU" b="1" dirty="0" smtClean="0"/>
              <a:t>Каждое поле в бланках заполняется, начиная с первой позиции (в том числе и поля для занесения фамилии, имени и отчества </a:t>
            </a:r>
            <a:r>
              <a:rPr lang="ru-RU" b="1" dirty="0" smtClean="0"/>
              <a:t>участника итогового </a:t>
            </a:r>
            <a:r>
              <a:rPr lang="ru-RU" b="1" dirty="0" smtClean="0"/>
              <a:t>сочинения (изложения). </a:t>
            </a:r>
            <a:endParaRPr lang="ru-RU" b="1" dirty="0" smtClean="0"/>
          </a:p>
          <a:p>
            <a:pPr algn="just"/>
            <a:r>
              <a:rPr lang="ru-RU" b="1" dirty="0" smtClean="0"/>
              <a:t>Если участник итогового сочинения (изложения)не имеет информации для заполнения какого-то конкретного поля, он должен оставить это поле пустым (не делать прочерков).</a:t>
            </a:r>
            <a:endParaRPr lang="ru-RU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Категорически запрещается: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b="1" dirty="0" smtClean="0"/>
              <a:t>делать в полях бланков, вне полей бланков какие-либо записи и (или) пометки, не относящиеся к содержанию полей бланков; </a:t>
            </a:r>
            <a:endParaRPr lang="ru-RU" sz="2000" b="1" dirty="0" smtClean="0"/>
          </a:p>
          <a:p>
            <a:pPr algn="just"/>
            <a:r>
              <a:rPr lang="ru-RU" sz="2000" b="1" dirty="0" smtClean="0"/>
              <a:t>использовать для заполнения бланков цветные ручки вместо </a:t>
            </a:r>
            <a:r>
              <a:rPr lang="ru-RU" sz="2000" b="1" dirty="0" err="1" smtClean="0"/>
              <a:t>гелевой</a:t>
            </a:r>
            <a:r>
              <a:rPr lang="ru-RU" sz="2000" b="1" dirty="0" smtClean="0"/>
              <a:t> или капиллярной </a:t>
            </a:r>
            <a:r>
              <a:rPr lang="ru-RU" sz="2000" b="1" dirty="0" smtClean="0"/>
              <a:t>ручки с </a:t>
            </a:r>
            <a:r>
              <a:rPr lang="ru-RU" sz="2000" b="1" dirty="0" smtClean="0"/>
              <a:t>чернилами черного цвета, карандаш (даже для черновых записей на бланках), средства для исправления внесенной в бланки информации (корректирующую жидкость, «ластик» и др.). </a:t>
            </a:r>
            <a:endParaRPr lang="ru-RU" sz="20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Заполнение бланка регистрации итогового сочинения (изложения)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057" y="2133600"/>
            <a:ext cx="4894217" cy="3777622"/>
          </a:xfrm>
        </p:spPr>
        <p:txBody>
          <a:bodyPr/>
          <a:lstStyle/>
          <a:p>
            <a:pPr algn="just"/>
            <a:r>
              <a:rPr lang="ru-RU" sz="2000" b="1" dirty="0" smtClean="0"/>
              <a:t>По указанию члена комиссии по </a:t>
            </a:r>
            <a:r>
              <a:rPr lang="ru-RU" sz="2000" b="1" dirty="0" smtClean="0"/>
              <a:t>проведению итогового </a:t>
            </a:r>
            <a:r>
              <a:rPr lang="ru-RU" sz="2000" b="1" dirty="0" smtClean="0"/>
              <a:t>сочинения (изложения), участником итогового сочинения (изложения)заполняются все поля верхней части бланка </a:t>
            </a:r>
            <a:r>
              <a:rPr lang="ru-RU" sz="2000" b="1" dirty="0" smtClean="0"/>
              <a:t>регистрации.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37997" y="2029098"/>
            <a:ext cx="6436879" cy="222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4050710"/>
            <a:ext cx="60198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Заполнение бланка регистрации итогового сочинения (изложения)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627017" y="1942011"/>
            <a:ext cx="5965372" cy="442395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В средней части бланка </a:t>
            </a:r>
            <a:r>
              <a:rPr lang="ru-RU" b="1" dirty="0" smtClean="0"/>
              <a:t>регистрации. </a:t>
            </a:r>
            <a:r>
              <a:rPr lang="ru-RU" b="1" dirty="0" smtClean="0"/>
              <a:t>3) расположены поля для записи сведений об </a:t>
            </a:r>
            <a:r>
              <a:rPr lang="ru-RU" b="1" dirty="0" smtClean="0"/>
              <a:t>участнике итогового </a:t>
            </a:r>
            <a:r>
              <a:rPr lang="ru-RU" b="1" dirty="0" smtClean="0"/>
              <a:t>сочинения (изложения</a:t>
            </a:r>
            <a:r>
              <a:rPr lang="ru-RU" b="1" dirty="0" smtClean="0"/>
              <a:t>)</a:t>
            </a:r>
            <a:r>
              <a:rPr lang="ru-RU" b="1" dirty="0" smtClean="0"/>
              <a:t> </a:t>
            </a:r>
            <a:endParaRPr lang="ru-RU" b="1" dirty="0" smtClean="0"/>
          </a:p>
          <a:p>
            <a:pPr algn="just"/>
            <a:r>
              <a:rPr lang="ru-RU" b="1" dirty="0" smtClean="0"/>
              <a:t>Поля </a:t>
            </a:r>
            <a:r>
              <a:rPr lang="ru-RU" b="1" dirty="0" smtClean="0"/>
              <a:t>средней части бланка регистрации заполняются участником итогового сочинения (</a:t>
            </a:r>
            <a:r>
              <a:rPr lang="ru-RU" b="1" dirty="0" smtClean="0"/>
              <a:t>изложения)самостоятельно</a:t>
            </a:r>
          </a:p>
          <a:p>
            <a:pPr algn="just"/>
            <a:r>
              <a:rPr lang="ru-RU" b="1" dirty="0" smtClean="0"/>
              <a:t>В средней части бланка регистрации также расположена краткая инструкция </a:t>
            </a:r>
            <a:r>
              <a:rPr lang="ru-RU" b="1" dirty="0" smtClean="0"/>
              <a:t>по </a:t>
            </a:r>
            <a:r>
              <a:rPr lang="ru-RU" b="1" dirty="0" smtClean="0"/>
              <a:t>заполнению </a:t>
            </a:r>
            <a:r>
              <a:rPr lang="ru-RU" b="1" dirty="0" smtClean="0"/>
              <a:t>бланков и выполнению итогового </a:t>
            </a:r>
            <a:r>
              <a:rPr lang="ru-RU" b="1" dirty="0" smtClean="0"/>
              <a:t>сочинения (изложения), а </a:t>
            </a:r>
            <a:r>
              <a:rPr lang="ru-RU" b="1" dirty="0" smtClean="0"/>
              <a:t>также поле </a:t>
            </a:r>
            <a:r>
              <a:rPr lang="ru-RU" b="1" dirty="0" smtClean="0"/>
              <a:t>для подписи </a:t>
            </a:r>
            <a:r>
              <a:rPr lang="ru-RU" b="1" dirty="0" smtClean="0"/>
              <a:t>участника итогового </a:t>
            </a:r>
            <a:r>
              <a:rPr lang="ru-RU" b="1" dirty="0" smtClean="0"/>
              <a:t>сочинения (изложения). </a:t>
            </a:r>
            <a:endParaRPr lang="ru-RU" b="1" dirty="0" smtClean="0"/>
          </a:p>
          <a:p>
            <a:pPr algn="just"/>
            <a:r>
              <a:rPr lang="ru-RU" b="1" dirty="0" smtClean="0"/>
              <a:t>Участнику </a:t>
            </a:r>
            <a:r>
              <a:rPr lang="ru-RU" b="1" dirty="0" smtClean="0"/>
              <a:t>итогового сочинения (изложения) необходимо ознакомиться с этой инструкцией и поставить свою подпись в соответствующем поле.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517119" y="1933860"/>
            <a:ext cx="5674881" cy="1841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6156" y="1738858"/>
            <a:ext cx="5838258" cy="2471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Заполнение бланков записи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0891" y="1515291"/>
            <a:ext cx="6302185" cy="4894218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Бланки записи, в том числе бланки записи, выданные дополнительно (дополнительные бланки записи) предназначены для написания итогового сочинения (изложения</a:t>
            </a:r>
            <a:r>
              <a:rPr lang="ru-RU" b="1" dirty="0" smtClean="0"/>
              <a:t>).</a:t>
            </a:r>
          </a:p>
          <a:p>
            <a:pPr algn="just"/>
            <a:r>
              <a:rPr lang="ru-RU" b="1" dirty="0" smtClean="0"/>
              <a:t>Комплект участника содержит </a:t>
            </a:r>
            <a:r>
              <a:rPr lang="ru-RU" b="1" dirty="0" smtClean="0"/>
              <a:t>два односторонних </a:t>
            </a:r>
            <a:r>
              <a:rPr lang="ru-RU" b="1" dirty="0" smtClean="0"/>
              <a:t>бланка </a:t>
            </a:r>
            <a:r>
              <a:rPr lang="ru-RU" b="1" dirty="0" smtClean="0"/>
              <a:t>записи.</a:t>
            </a:r>
          </a:p>
          <a:p>
            <a:pPr algn="just"/>
            <a:r>
              <a:rPr lang="ru-RU" b="1" dirty="0" smtClean="0"/>
              <a:t>Информация для заполнения полей о коде региона, коде вида работы и </a:t>
            </a:r>
            <a:r>
              <a:rPr lang="ru-RU" b="1" dirty="0" smtClean="0"/>
              <a:t>наименовании вида </a:t>
            </a:r>
            <a:r>
              <a:rPr lang="ru-RU" b="1" dirty="0" smtClean="0"/>
              <a:t>работы, а также номере темы должна быть продублирована с бланка регистрации. «ФИО» участника заполняется прописью</a:t>
            </a:r>
            <a:r>
              <a:rPr lang="ru-RU" b="1" dirty="0" smtClean="0"/>
              <a:t>. </a:t>
            </a:r>
          </a:p>
          <a:p>
            <a:pPr algn="just"/>
            <a:r>
              <a:rPr lang="ru-RU" b="1" dirty="0" smtClean="0"/>
              <a:t>В </a:t>
            </a:r>
            <a:r>
              <a:rPr lang="ru-RU" b="1" dirty="0" smtClean="0"/>
              <a:t>поле «ФИО участника» при нехватке места участник может внести только фамилию и инициалы</a:t>
            </a:r>
            <a:r>
              <a:rPr lang="ru-RU" b="1" dirty="0" smtClean="0"/>
              <a:t>.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Заполнение бланков записи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22811" y="1558834"/>
            <a:ext cx="6180265" cy="4352388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В случае использования одностороннего бланка записи </a:t>
            </a:r>
            <a:r>
              <a:rPr lang="ru-RU" b="1" dirty="0" smtClean="0"/>
              <a:t>при </a:t>
            </a:r>
            <a:r>
              <a:rPr lang="ru-RU" b="1" dirty="0" smtClean="0"/>
              <a:t>недостатке места для оформления итогового сочинения (изложения)на лицевой стороне бланка записи участник итогового сочинения (изложения)может продолжить записи на следующем бланке записи из комплекта, а при его заполнении </a:t>
            </a:r>
            <a:r>
              <a:rPr lang="ru-RU" b="1" dirty="0" smtClean="0"/>
              <a:t>– на </a:t>
            </a:r>
            <a:r>
              <a:rPr lang="ru-RU" b="1" dirty="0" smtClean="0"/>
              <a:t>дополнительном бланке записи. </a:t>
            </a:r>
            <a:endParaRPr lang="ru-RU" b="1" dirty="0" smtClean="0"/>
          </a:p>
          <a:p>
            <a:pPr algn="just"/>
            <a:r>
              <a:rPr lang="ru-RU" b="1" dirty="0" smtClean="0"/>
              <a:t>Дополнительный бланк </a:t>
            </a:r>
            <a:r>
              <a:rPr lang="ru-RU" b="1" dirty="0" smtClean="0"/>
              <a:t>записи выдается </a:t>
            </a:r>
            <a:r>
              <a:rPr lang="ru-RU" b="1" dirty="0" smtClean="0"/>
              <a:t>членом комиссии по </a:t>
            </a:r>
            <a:r>
              <a:rPr lang="ru-RU" b="1" dirty="0" smtClean="0"/>
              <a:t>проведению итогового </a:t>
            </a:r>
            <a:r>
              <a:rPr lang="ru-RU" b="1" dirty="0" smtClean="0"/>
              <a:t>сочинения (изложения)по </a:t>
            </a:r>
            <a:r>
              <a:rPr lang="ru-RU" b="1" dirty="0" smtClean="0"/>
              <a:t>запросу участника </a:t>
            </a:r>
            <a:r>
              <a:rPr lang="ru-RU" b="1" dirty="0" smtClean="0"/>
              <a:t>итогового сочинения (изложения) в случае нехватки места.</a:t>
            </a:r>
            <a:endParaRPr lang="ru-RU" b="1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243627" y="2773443"/>
            <a:ext cx="4313238" cy="1489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01687" y="96715"/>
            <a:ext cx="10402925" cy="116058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Arial Black" pitchFamily="34" charset="0"/>
              </a:rPr>
              <a:t>Подача заявления </a:t>
            </a:r>
            <a:br>
              <a:rPr lang="ru-RU" sz="4000" b="1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Arial Black" pitchFamily="34" charset="0"/>
              </a:rPr>
              <a:t>на участие в итоговом сочинении (изложении)</a:t>
            </a:r>
            <a:endParaRPr lang="ru-RU" sz="31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890347" y="1424355"/>
            <a:ext cx="9614266" cy="477422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u="sng" dirty="0" smtClean="0">
                <a:solidFill>
                  <a:schemeClr val="tx1"/>
                </a:solidFill>
              </a:rPr>
              <a:t> </a:t>
            </a:r>
            <a:r>
              <a:rPr lang="ru-RU" sz="3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Заявления </a:t>
            </a:r>
            <a:r>
              <a:rPr lang="ru-RU" sz="32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подаются участниками </a:t>
            </a:r>
            <a:r>
              <a:rPr lang="ru-RU" sz="3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лично, в заявление участник вносит паспортные данные</a:t>
            </a:r>
          </a:p>
          <a:p>
            <a:pPr>
              <a:buFont typeface="Arial" pitchFamily="34" charset="0"/>
              <a:buChar char="•"/>
            </a:pPr>
            <a:endParaRPr lang="ru-RU" sz="32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Согласие на обработку персональных данных</a:t>
            </a:r>
          </a:p>
          <a:p>
            <a:pPr>
              <a:buFont typeface="Arial" pitchFamily="34" charset="0"/>
              <a:buChar char="•"/>
            </a:pPr>
            <a:endParaRPr lang="ru-RU" sz="32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Памятка по порядку проведения итогового сочинения (изложения)</a:t>
            </a:r>
            <a:endParaRPr lang="ru-RU" sz="32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117724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3662" y="2116618"/>
            <a:ext cx="4898014" cy="32594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80510" y="522318"/>
            <a:ext cx="7412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Удачи! Все получится!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958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9914" t="30624" r="23909" b="35890"/>
          <a:stretch/>
        </p:blipFill>
        <p:spPr>
          <a:xfrm>
            <a:off x="1094508" y="1302327"/>
            <a:ext cx="10861964" cy="47382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14945" y="374073"/>
            <a:ext cx="960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Arial Black" pitchFamily="34" charset="0"/>
              </a:rPr>
              <a:t>Регистрация участников ГИА-2020 с ОВЗ</a:t>
            </a:r>
            <a:endParaRPr lang="ru-RU" sz="32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9601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17698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  <a:t>Даты проведения</a:t>
            </a:r>
            <a:endParaRPr lang="ru-RU" b="1" dirty="0">
              <a:solidFill>
                <a:srgbClr val="C00000"/>
              </a:solidFill>
              <a:latin typeface="Arial Black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21175" y="1773716"/>
            <a:ext cx="8915400" cy="41790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сочинение (изложение)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период: </a:t>
            </a:r>
          </a:p>
          <a:p>
            <a:r>
              <a:rPr lang="ru-RU" sz="3200" b="1" dirty="0" smtClean="0"/>
              <a:t>15 </a:t>
            </a:r>
            <a:r>
              <a:rPr lang="ru-RU" sz="3200" b="1" dirty="0" smtClean="0"/>
              <a:t>апреля 2021 года (основной этап), </a:t>
            </a:r>
          </a:p>
          <a:p>
            <a:pPr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период:</a:t>
            </a:r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/>
              <a:t>5 </a:t>
            </a:r>
            <a:r>
              <a:rPr lang="ru-RU" sz="3600" b="1" dirty="0" smtClean="0"/>
              <a:t>мая </a:t>
            </a:r>
            <a:r>
              <a:rPr lang="ru-RU" sz="3600" b="1" dirty="0" smtClean="0"/>
              <a:t>и 19 мая 2021 </a:t>
            </a:r>
            <a:r>
              <a:rPr lang="ru-RU" sz="3600" b="1" dirty="0" smtClean="0"/>
              <a:t>года (дополнительные сроки)</a:t>
            </a:r>
          </a:p>
        </p:txBody>
      </p:sp>
    </p:spTree>
    <p:extLst>
      <p:ext uri="{BB962C8B-B14F-4D97-AF65-F5344CB8AC3E}">
        <p14:creationId xmlns="" xmlns:p14="http://schemas.microsoft.com/office/powerpoint/2010/main" val="3327483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88973" y="365125"/>
            <a:ext cx="10064827" cy="580014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  <a:t>Продолжительность </a:t>
            </a:r>
            <a:r>
              <a:rPr lang="ru-RU" sz="3200" b="1" dirty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  <a:t>написания  итогового сочинения (изложения</a:t>
            </a:r>
            <a:r>
              <a:rPr lang="ru-RU" sz="3200" b="1" dirty="0" smtClean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  <a:t>) -   3 </a:t>
            </a:r>
            <a:r>
              <a:rPr lang="ru-RU" sz="3200" b="1" dirty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  <a:t>часа 55 минут (235 минут</a:t>
            </a:r>
            <a:r>
              <a:rPr lang="ru-RU" sz="3200" b="1" dirty="0" smtClean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  <a:t>)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написания  итогового сочинения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включается время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выделенное на подготовительные мероприятия (инструктаж участников итогового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сочинения, заполнение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ими регистрационных полей и др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Для участников с ОВЗ,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детей-инвалидов и инвалидов продолжительность выполнения итогового сочинения (изложения) увеличивается на 1,5 часа. </a:t>
            </a: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6196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itchFamily="34" charset="0"/>
                <a:cs typeface="Times New Roman" panose="02020603050405020304" pitchFamily="18" charset="0"/>
              </a:rPr>
              <a:t>Экзаменационный комплект</a:t>
            </a:r>
            <a:endParaRPr lang="ru-RU" dirty="0">
              <a:solidFill>
                <a:srgbClr val="FF0000"/>
              </a:solidFill>
              <a:latin typeface="Arial Black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Экзаменационный комплект включает </a:t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тем сочинений из закрытого перечня </a:t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одной теме от каждого открытого тематического направления)</a:t>
            </a:r>
          </a:p>
          <a:p>
            <a:pPr algn="just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сочинений станут известны </a:t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минут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начала экзамена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006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  <a:t>5 открытых направлений тем итогового сочинения на </a:t>
            </a:r>
            <a:r>
              <a:rPr lang="ru-RU" b="1" u="sng" dirty="0" smtClean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  <a:t>2020/21 </a:t>
            </a:r>
            <a:r>
              <a:rPr lang="ru-RU" b="1" u="sng" dirty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  <a:t>учебный год:</a:t>
            </a:r>
            <a:endParaRPr lang="ru-RU" u="sng" dirty="0">
              <a:solidFill>
                <a:srgbClr val="C00000"/>
              </a:solidFill>
              <a:latin typeface="Arial Black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7855" y="2230582"/>
            <a:ext cx="9966757" cy="3680640"/>
          </a:xfrm>
        </p:spPr>
        <p:txBody>
          <a:bodyPr/>
          <a:lstStyle/>
          <a:p>
            <a:r>
              <a:rPr lang="ru-RU" sz="3200" dirty="0" smtClean="0"/>
              <a:t>«</a:t>
            </a:r>
            <a:r>
              <a:rPr lang="ru-RU" sz="3200" dirty="0" smtClean="0"/>
              <a:t>ЗАБВЕНИЮ НЕ ПОДЛЕЖИТ</a:t>
            </a:r>
            <a:r>
              <a:rPr lang="ru-RU" sz="3200" dirty="0" smtClean="0"/>
              <a:t>»</a:t>
            </a:r>
          </a:p>
          <a:p>
            <a:r>
              <a:rPr lang="ru-RU" sz="3200" dirty="0" smtClean="0"/>
              <a:t>«</a:t>
            </a:r>
            <a:r>
              <a:rPr lang="ru-RU" sz="3200" dirty="0" smtClean="0"/>
              <a:t>Я И ДРУГИЕ</a:t>
            </a:r>
            <a:r>
              <a:rPr lang="ru-RU" sz="3200" dirty="0" smtClean="0"/>
              <a:t>»</a:t>
            </a:r>
          </a:p>
          <a:p>
            <a:r>
              <a:rPr lang="ru-RU" sz="3200" dirty="0" smtClean="0"/>
              <a:t>«</a:t>
            </a:r>
            <a:r>
              <a:rPr lang="ru-RU" sz="3200" dirty="0" smtClean="0"/>
              <a:t>ВРЕМЯ ПЕРЕМЕН</a:t>
            </a:r>
            <a:r>
              <a:rPr lang="ru-RU" sz="3200" dirty="0" smtClean="0"/>
              <a:t>»</a:t>
            </a:r>
          </a:p>
          <a:p>
            <a:r>
              <a:rPr lang="ru-RU" sz="3200" dirty="0" smtClean="0"/>
              <a:t>«</a:t>
            </a:r>
            <a:r>
              <a:rPr lang="ru-RU" sz="3200" dirty="0" smtClean="0"/>
              <a:t>РАЗГОВОР С СОБОЙ</a:t>
            </a:r>
            <a:r>
              <a:rPr lang="ru-RU" sz="3200" dirty="0" smtClean="0"/>
              <a:t>»</a:t>
            </a:r>
          </a:p>
          <a:p>
            <a:r>
              <a:rPr lang="ru-RU" sz="3200" dirty="0" smtClean="0"/>
              <a:t>«</a:t>
            </a:r>
            <a:r>
              <a:rPr lang="ru-RU" sz="3200" dirty="0" smtClean="0"/>
              <a:t>МЕЖДУ ПРОШЛЫМ И БУДУЩИМ</a:t>
            </a:r>
            <a:r>
              <a:rPr lang="ru-RU" sz="3200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2935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itchFamily="34" charset="0"/>
                <a:cs typeface="Times New Roman" panose="02020603050405020304" pitchFamily="18" charset="0"/>
              </a:rPr>
              <a:t>Результаты итогового сочинения (изложения)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80501" y="2133600"/>
            <a:ext cx="10524111" cy="3777622"/>
          </a:xfrm>
        </p:spPr>
        <p:txBody>
          <a:bodyPr>
            <a:normAutofit fontScale="85000" lnSpcReduction="10000"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 итогового сочинения будет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«зачет»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«незачет». 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сдаче единого государственного экзамена и государственного выпускного экзамена допустят только выпускников, получивших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«зачет»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получения неудовлетворительного результата («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незачет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 за итоговое сочинение обучающиеся вправе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пересдать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итоговое сочинение, но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двух раз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только в сроки, предусмотренные расписанием проведения итогового сочинения.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9273847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</TotalTime>
  <Words>1612</Words>
  <Application>Microsoft Office PowerPoint</Application>
  <PresentationFormat>Произвольный</PresentationFormat>
  <Paragraphs>140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Легкий дым</vt:lpstr>
      <vt:lpstr>ГИА 2021 Итоговое сочинение (изложение)</vt:lpstr>
      <vt:lpstr>Слайд 2</vt:lpstr>
      <vt:lpstr>Подача заявления  на участие в итоговом сочинении (изложении)</vt:lpstr>
      <vt:lpstr>Слайд 4</vt:lpstr>
      <vt:lpstr>Даты проведения</vt:lpstr>
      <vt:lpstr> Продолжительность написания  итогового сочинения (изложения) -   3 часа 55 минут (235 минут)   В продолжительность написания  итогового сочинения   не включается время, выделенное на подготовительные мероприятия (инструктаж участников итогового сочинения, заполнение ими регистрационных полей и др.).    Для участников с ОВЗ, детей-инвалидов и инвалидов продолжительность выполнения итогового сочинения (изложения) увеличивается на 1,5 часа.  </vt:lpstr>
      <vt:lpstr>Экзаменационный комплект</vt:lpstr>
      <vt:lpstr>5 открытых направлений тем итогового сочинения на 2020/21 учебный год:</vt:lpstr>
      <vt:lpstr>Результаты итогового сочинения (изложения)</vt:lpstr>
      <vt:lpstr>Повторный допуск к написанию итогового сочинения</vt:lpstr>
      <vt:lpstr>Сочинение оценивается по пяти критериям:</vt:lpstr>
      <vt:lpstr>Требования к сочинению:</vt:lpstr>
      <vt:lpstr>Ознакомление с результатами итогового сочинения (изложения) </vt:lpstr>
      <vt:lpstr>Слайд 14</vt:lpstr>
      <vt:lpstr>Порядок проведения итогового сочинения: </vt:lpstr>
      <vt:lpstr>Слайд 16</vt:lpstr>
      <vt:lpstr>Слайд 17</vt:lpstr>
      <vt:lpstr>ЗАПРЕЩЕНО  иметь при себе:</vt:lpstr>
      <vt:lpstr>ЗАПРЕЩЕНО  пользоваться </vt:lpstr>
      <vt:lpstr>Слайд 20</vt:lpstr>
      <vt:lpstr>Слайд 21</vt:lpstr>
      <vt:lpstr>Сроки проверки </vt:lpstr>
      <vt:lpstr>Слайд 23</vt:lpstr>
      <vt:lpstr>Основные правила заполнения бланков итогового сочинения (изложения)</vt:lpstr>
      <vt:lpstr>Категорически запрещается:</vt:lpstr>
      <vt:lpstr>Заполнение бланка регистрации итогового сочинения (изложения)</vt:lpstr>
      <vt:lpstr>Заполнение бланка регистрации итогового сочинения (изложения)</vt:lpstr>
      <vt:lpstr>Заполнение бланков записи</vt:lpstr>
      <vt:lpstr>Заполнение бланков записи</vt:lpstr>
      <vt:lpstr>Слайд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ГИА 2017-18 Итоговое сочинение</dc:title>
  <dc:creator>Ильина М.В.</dc:creator>
  <cp:lastModifiedBy>inet</cp:lastModifiedBy>
  <cp:revision>117</cp:revision>
  <dcterms:created xsi:type="dcterms:W3CDTF">2017-11-14T05:32:31Z</dcterms:created>
  <dcterms:modified xsi:type="dcterms:W3CDTF">2021-04-01T07:32:07Z</dcterms:modified>
</cp:coreProperties>
</file>